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389" r:id="rId6"/>
    <p:sldId id="317" r:id="rId7"/>
    <p:sldId id="270" r:id="rId8"/>
    <p:sldId id="392" r:id="rId9"/>
    <p:sldId id="399" r:id="rId10"/>
    <p:sldId id="393" r:id="rId11"/>
    <p:sldId id="396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12" r:id="rId20"/>
    <p:sldId id="407" r:id="rId21"/>
    <p:sldId id="409" r:id="rId22"/>
    <p:sldId id="415" r:id="rId23"/>
    <p:sldId id="411" r:id="rId24"/>
    <p:sldId id="413" r:id="rId25"/>
    <p:sldId id="414" r:id="rId26"/>
    <p:sldId id="321" r:id="rId27"/>
    <p:sldId id="3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79" d="100"/>
          <a:sy n="79" d="100"/>
        </p:scale>
        <p:origin x="82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03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3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1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2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91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4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02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04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1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73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6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9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7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96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0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5558967@N03/33508891208/in/photolist-T44PVA-zgHG2A-T44PYb-2dNoWip-6ws2Cx-24zKmt6-24zKmGc-2fcg9rZ-8RhpFR-T44Q41-5AbmF9-2fcg96Z-52CoLw-24zKmDB-9xyMRG-24zKmxK-39PmL-24zKmzD-RqVeAx-2fcg8Qi-aFQn1k-2fcg8Tp-2f7A9VY-6dWA3y-acJZCU-4zogKX-85BEsF-x6g3MM-DmgcFC-854cs2-BENKu6-RCK7ic-Rz9xrN-28DC6RB-x3oQk9-2fPwNvj-SVA8jG-2dEUDLz-2dEUEtB-2dEUDTP-2dEUDqp-2dEUE9t-2dEUCEB-SVA8qo-2dEUCXR-abYhV2-4LcDfA-7dwK44-7LiNzx-3pVb4k" TargetMode="External"/><Relationship Id="rId7" Type="http://schemas.openxmlformats.org/officeDocument/2006/relationships/hyperlink" Target="https://www.reggaepostercontest.com/project/049-yunsheng-liao-china-stop-human-traffickin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pixabay.com/en/graffiti-vandalism-abandoned-299128/" TargetMode="Externa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ime-data-explorer.app.cloud.gov/" TargetMode="External"/><Relationship Id="rId7" Type="http://schemas.openxmlformats.org/officeDocument/2006/relationships/hyperlink" Target="https://blogs.lse.ac.uk/lsereviewofbooks/2016/08/23/book-review-crime-by-robert-reiner/" TargetMode="External"/><Relationship Id="rId2" Type="http://schemas.openxmlformats.org/officeDocument/2006/relationships/hyperlink" Target="https://www.moovaz.com/blog/how-safe-is-the-us-2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g"/><Relationship Id="rId5" Type="http://schemas.openxmlformats.org/officeDocument/2006/relationships/hyperlink" Target="https://plotly.com/r/" TargetMode="External"/><Relationship Id="rId4" Type="http://schemas.openxmlformats.org/officeDocument/2006/relationships/hyperlink" Target="https://osf.io/zyaq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netivist.org/debate/crime-statistics-ra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2" y="1044102"/>
            <a:ext cx="3729167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Crime in the USA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646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2" y="3732245"/>
            <a:ext cx="3565524" cy="1456451"/>
          </a:xfrm>
        </p:spPr>
        <p:txBody>
          <a:bodyPr>
            <a:normAutofit/>
          </a:bodyPr>
          <a:lstStyle/>
          <a:p>
            <a:r>
              <a:rPr lang="en-US" dirty="0"/>
              <a:t>Daria </a:t>
            </a:r>
            <a:r>
              <a:rPr lang="en-US" dirty="0" err="1"/>
              <a:t>Dubovskaia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904" y="2619524"/>
            <a:ext cx="7398819" cy="1481280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600" dirty="0"/>
              <a:t>Exploratory </a:t>
            </a:r>
            <a:br>
              <a:rPr lang="en-US" sz="6600" dirty="0"/>
            </a:br>
            <a:r>
              <a:rPr lang="en-US" sz="6600" dirty="0"/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1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The most dangerous states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BD7B3-92AA-EBC4-322F-A97B72727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0" y="1605045"/>
            <a:ext cx="4794020" cy="3647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535948-D6AF-DB82-2809-C80EEB02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90" y="1605045"/>
            <a:ext cx="5051101" cy="36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The most dangerous states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D23D6E-889C-2B8A-2836-650B71CA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81" y="913709"/>
            <a:ext cx="8039604" cy="55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Safe states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9A663-EFF6-087A-F5D2-F7A3A4B55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731"/>
            <a:ext cx="6098419" cy="4482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59241-17A4-D077-FAFA-C843BE2A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981" y="2727602"/>
            <a:ext cx="6407020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Crime Map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F5830CA3-5261-58E1-3D7B-DA6659507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5562" y="733230"/>
            <a:ext cx="95408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Crime Against Person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A2FB376B-025C-EE3B-5E95-B832DAC41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1121" y="760283"/>
            <a:ext cx="8504237" cy="5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0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Crime Against Person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BAE1F-F064-3187-8776-E0CEE697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358" y="625537"/>
            <a:ext cx="7902625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7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Crime Against Property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561E2A23-D677-2F7E-6F1D-6DDB6BBBB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5472" y="1021702"/>
            <a:ext cx="8411547" cy="53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2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Crime Against Society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E9A51D86-DC48-7C43-0B63-08256F31A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8955" y="899712"/>
            <a:ext cx="8447314" cy="56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Code example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2D5BD-7F83-CE98-2CF7-B7DAC2EB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88" y="788028"/>
            <a:ext cx="6705572" cy="4851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31432-1BEE-E831-122B-95C94EC3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780" y="3429000"/>
            <a:ext cx="5540220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35" y="475861"/>
            <a:ext cx="3565524" cy="185666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607" y="2547257"/>
            <a:ext cx="5159471" cy="33173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Tidy data</a:t>
            </a:r>
            <a:r>
              <a:rPr lang="en-US" sz="24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Exploratory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Challenges</a:t>
            </a:r>
          </a:p>
        </p:txBody>
      </p:sp>
      <p:pic>
        <p:nvPicPr>
          <p:cNvPr id="14" name="Picture Placeholder 1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DD1A0A0-BD07-3C08-F5A1-EADE395007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483" r="12483"/>
          <a:stretch>
            <a:fillRect/>
          </a:stretch>
        </p:blipFill>
        <p:spPr>
          <a:xfrm>
            <a:off x="5018645" y="1246576"/>
            <a:ext cx="3448558" cy="3448558"/>
          </a:xfrm>
        </p:spPr>
      </p:pic>
      <p:pic>
        <p:nvPicPr>
          <p:cNvPr id="17" name="Picture Placeholder 16" descr="Graffiti on a wall&#10;&#10;Description automatically generated">
            <a:extLst>
              <a:ext uri="{FF2B5EF4-FFF2-40B4-BE49-F238E27FC236}">
                <a16:creationId xmlns:a16="http://schemas.microsoft.com/office/drawing/2014/main" id="{E1FCD2DF-2F51-9F6A-D241-2C69CE7BC2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500" r="12500"/>
          <a:stretch>
            <a:fillRect/>
          </a:stretch>
        </p:blipFill>
        <p:spPr>
          <a:xfrm>
            <a:off x="8918575" y="596392"/>
            <a:ext cx="2395990" cy="2395990"/>
          </a:xfrm>
        </p:spPr>
      </p:pic>
      <p:pic>
        <p:nvPicPr>
          <p:cNvPr id="19" name="Picture Placeholder 18" descr="A picture containing text, graffiti&#10;&#10;Description automatically generated">
            <a:extLst>
              <a:ext uri="{FF2B5EF4-FFF2-40B4-BE49-F238E27FC236}">
                <a16:creationId xmlns:a16="http://schemas.microsoft.com/office/drawing/2014/main" id="{75D12EE3-7967-FD0B-1D6D-5483CFE6AB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2828501" cy="4338736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544" y="258128"/>
            <a:ext cx="7111251" cy="383456"/>
          </a:xfrm>
        </p:spPr>
        <p:txBody>
          <a:bodyPr/>
          <a:lstStyle/>
          <a:p>
            <a:r>
              <a:rPr lang="en-US" sz="2000" dirty="0"/>
              <a:t>The most common crime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133C2549-4706-378E-D319-76B2584D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27" y="787745"/>
            <a:ext cx="7956532" cy="57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9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904" y="2619524"/>
            <a:ext cx="7398819" cy="148128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600" dirty="0"/>
              <a:t>Difficulties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9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850" y="1259632"/>
            <a:ext cx="7708629" cy="43387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Problem: Working with FBI API. Solution: custom R libraries</a:t>
            </a:r>
          </a:p>
          <a:p>
            <a:pPr>
              <a:lnSpc>
                <a:spcPct val="200000"/>
              </a:lnSpc>
            </a:pPr>
            <a:r>
              <a:rPr lang="en-US" dirty="0"/>
              <a:t>Problem: </a:t>
            </a:r>
            <a:r>
              <a:rPr lang="en-US" dirty="0" err="1"/>
              <a:t>plot_ly</a:t>
            </a:r>
            <a:r>
              <a:rPr lang="en-US" dirty="0"/>
              <a:t> features. Solution: forums</a:t>
            </a:r>
          </a:p>
          <a:p>
            <a:pPr>
              <a:lnSpc>
                <a:spcPct val="200000"/>
              </a:lnSpc>
            </a:pPr>
            <a:r>
              <a:rPr lang="en-US" dirty="0"/>
              <a:t>Problem: no location info in the data to create interactive map. Solution: generate map from R, map it with our data frame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503" y="659083"/>
            <a:ext cx="7111251" cy="383456"/>
          </a:xfrm>
        </p:spPr>
        <p:txBody>
          <a:bodyPr/>
          <a:lstStyle/>
          <a:p>
            <a:r>
              <a:rPr lang="en-US" sz="2000" dirty="0"/>
              <a:t>Issue/Solution: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2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44" y="4649441"/>
            <a:ext cx="4500562" cy="156295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06920" y="3429000"/>
            <a:ext cx="8126963" cy="2584580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</a:rPr>
              <a:t>2020/2021 years, situation changed drastically. Plots for 2020/2021 were totally different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</a:rPr>
              <a:t>Dangerous: New Mexico, Arkansas, North Dakota (society crime), Colorado, Nevada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</a:rPr>
              <a:t>Safe: East Coast (New Jersey, Vermont, </a:t>
            </a:r>
            <a:r>
              <a:rPr lang="en-US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</a:rPr>
              <a:t>etc</a:t>
            </a:r>
            <a:r>
              <a:rPr lang="en-U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</a:rPr>
              <a:t>The crime is mostly related to not deadly type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New tools:  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</a:rPr>
              <a:t>openxlsx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</a:rPr>
              <a:t>plot_ly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</a:rPr>
              <a:t>ggthemes</a:t>
            </a: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</a:schemeClr>
                </a:solidFill>
              </a:rPr>
              <a:t>kable</a:t>
            </a:r>
            <a:endParaRPr lang="en-US" sz="1800" b="0" i="0" u="none" strike="noStrike" dirty="0">
              <a:solidFill>
                <a:schemeClr val="tx1">
                  <a:lumMod val="95000"/>
                </a:schemeClr>
              </a:solidFill>
              <a:effectLst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We should look further at the data for 2018, 2019, 2022 together with demographic info</a:t>
            </a:r>
          </a:p>
        </p:txBody>
      </p:sp>
      <p:pic>
        <p:nvPicPr>
          <p:cNvPr id="5" name="Picture 4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2B72A246-1E8F-5651-BDBE-315F60CE4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848"/>
          <a:stretch/>
        </p:blipFill>
        <p:spPr>
          <a:xfrm>
            <a:off x="0" y="-1"/>
            <a:ext cx="12192000" cy="33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548640"/>
            <a:ext cx="5437187" cy="652349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1E0378B-8B96-43FD-268F-07333D74A313}"/>
              </a:ext>
            </a:extLst>
          </p:cNvPr>
          <p:cNvSpPr txBox="1">
            <a:spLocks/>
          </p:cNvSpPr>
          <p:nvPr/>
        </p:nvSpPr>
        <p:spPr>
          <a:xfrm>
            <a:off x="658812" y="1353625"/>
            <a:ext cx="4277081" cy="41887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>
                <a:effectLst/>
              </a:rPr>
              <a:t>“How Safe Is The US: Crime Levels In The US” </a:t>
            </a:r>
            <a:r>
              <a:rPr lang="en-US" dirty="0">
                <a:effectLst/>
                <a:hlinkClick r:id="rId2"/>
              </a:rPr>
              <a:t>https://www.moovaz.com/blog/how-safe-is-the-us-2/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</a:rPr>
              <a:t>FBI website </a:t>
            </a:r>
            <a:r>
              <a:rPr lang="en-US" dirty="0">
                <a:effectLst/>
                <a:hlinkClick r:id="rId3"/>
              </a:rPr>
              <a:t>https://crime-data-explorer.app.cloud.gov/#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</a:rPr>
              <a:t>Crime Open Database </a:t>
            </a:r>
            <a:r>
              <a:rPr lang="en-US" dirty="0">
                <a:effectLst/>
                <a:hlinkClick r:id="rId4"/>
              </a:rPr>
              <a:t>https://osf.io/zyaqn/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effectLst/>
              </a:rPr>
              <a:t>Plotly</a:t>
            </a:r>
            <a:r>
              <a:rPr lang="en-US" dirty="0">
                <a:effectLst/>
              </a:rPr>
              <a:t> library </a:t>
            </a:r>
            <a:r>
              <a:rPr lang="en-US" dirty="0">
                <a:effectLst/>
                <a:hlinkClick r:id="rId5"/>
              </a:rPr>
              <a:t>https://plotly.com/r/</a:t>
            </a:r>
            <a:endParaRPr lang="en-US" dirty="0">
              <a:effectLst/>
            </a:endParaRPr>
          </a:p>
        </p:txBody>
      </p:sp>
      <p:pic>
        <p:nvPicPr>
          <p:cNvPr id="11" name="Picture 10" descr="A picture containing text, blur&#10;&#10;Description automatically generated">
            <a:extLst>
              <a:ext uri="{FF2B5EF4-FFF2-40B4-BE49-F238E27FC236}">
                <a16:creationId xmlns:a16="http://schemas.microsoft.com/office/drawing/2014/main" id="{E9561160-3F11-E8A0-217D-0208F81C0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57599" y="1941914"/>
            <a:ext cx="5948343" cy="29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2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08" y="1159738"/>
            <a:ext cx="782802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06" y="1987420"/>
            <a:ext cx="5739936" cy="4338736"/>
          </a:xfrm>
        </p:spPr>
        <p:txBody>
          <a:bodyPr/>
          <a:lstStyle/>
          <a:p>
            <a:r>
              <a:rPr lang="en-US" dirty="0"/>
              <a:t>What is the safe state to move from New York City?</a:t>
            </a:r>
          </a:p>
          <a:p>
            <a:r>
              <a:rPr lang="en-US" dirty="0"/>
              <a:t>What state is the crime leader?</a:t>
            </a:r>
          </a:p>
          <a:p>
            <a:r>
              <a:rPr lang="en-US" dirty="0"/>
              <a:t>What is the most common type of crime?</a:t>
            </a:r>
          </a:p>
          <a:p>
            <a:r>
              <a:rPr lang="en-US" dirty="0"/>
              <a:t>Analyze the most dangerous states by the type of crime.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206" y="1015142"/>
            <a:ext cx="7111251" cy="534641"/>
          </a:xfrm>
        </p:spPr>
        <p:txBody>
          <a:bodyPr/>
          <a:lstStyle/>
          <a:p>
            <a:r>
              <a:rPr lang="en-US" sz="2000" dirty="0"/>
              <a:t>“With all the opportunities for a better life in the US comes the question of safety”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15648FE-0182-069E-593C-F6F143CAD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5142" y="3262565"/>
            <a:ext cx="5986858" cy="3368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DB6B1-C8BB-6D45-FDC8-B02D9C7D5F0A}"/>
              </a:ext>
            </a:extLst>
          </p:cNvPr>
          <p:cNvSpPr txBox="1"/>
          <p:nvPr/>
        </p:nvSpPr>
        <p:spPr>
          <a:xfrm>
            <a:off x="6205142" y="6914598"/>
            <a:ext cx="5000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netivist.org/debate/crime-statistics-rat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557" y="2078349"/>
            <a:ext cx="7398819" cy="148128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4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544" y="1497562"/>
            <a:ext cx="6822003" cy="433873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Load: xlsx,  API, user’s GitHub, R libraries, DB</a:t>
            </a:r>
          </a:p>
          <a:p>
            <a:pPr>
              <a:lnSpc>
                <a:spcPct val="200000"/>
              </a:lnSpc>
            </a:pPr>
            <a:r>
              <a:rPr lang="en-US" dirty="0"/>
              <a:t>Crime in the United States Annual Reports </a:t>
            </a:r>
          </a:p>
          <a:p>
            <a:pPr>
              <a:lnSpc>
                <a:spcPct val="200000"/>
              </a:lnSpc>
            </a:pPr>
            <a:r>
              <a:rPr lang="en-US" dirty="0"/>
              <a:t>2020, 2021 years</a:t>
            </a:r>
          </a:p>
          <a:p>
            <a:pPr>
              <a:lnSpc>
                <a:spcPct val="200000"/>
              </a:lnSpc>
            </a:pPr>
            <a:r>
              <a:rPr lang="en-US" dirty="0"/>
              <a:t>3 Tables for each year: Crime against person, property, society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6503" y="659083"/>
            <a:ext cx="7111251" cy="383456"/>
          </a:xfrm>
        </p:spPr>
        <p:txBody>
          <a:bodyPr/>
          <a:lstStyle/>
          <a:p>
            <a:r>
              <a:rPr lang="en-US" sz="2000" dirty="0"/>
              <a:t>FBI Crime Data Explorer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FDF41-1619-F496-2B3F-482CC6BC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5" y="2335287"/>
            <a:ext cx="7712108" cy="35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9A0FE-17C8-1BE0-1B7E-44125D001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097" y="1325433"/>
            <a:ext cx="3969737" cy="967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294C1-4421-A6DF-3B46-52928185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33" y="5051072"/>
            <a:ext cx="6930038" cy="15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0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557" y="2078349"/>
            <a:ext cx="7398819" cy="148128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Tidy Data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8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822" y="852983"/>
            <a:ext cx="4989456" cy="4730622"/>
          </a:xfrm>
        </p:spPr>
        <p:txBody>
          <a:bodyPr/>
          <a:lstStyle/>
          <a:p>
            <a:r>
              <a:rPr lang="en-US" dirty="0"/>
              <a:t>Remove empty rows/columns, rename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0869" y="260581"/>
            <a:ext cx="5436392" cy="534641"/>
          </a:xfrm>
        </p:spPr>
        <p:txBody>
          <a:bodyPr/>
          <a:lstStyle/>
          <a:p>
            <a:r>
              <a:rPr lang="en-US" sz="1600" dirty="0"/>
              <a:t>Steps: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8E91-0C7C-AC58-31DB-8D5CA72C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1" y="1437224"/>
            <a:ext cx="2875452" cy="322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5235A-12E7-1F36-9740-DD46AB784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1" y="1779825"/>
            <a:ext cx="2875453" cy="482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AC9B9-8DCF-0950-9DE2-52C68BAE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21" y="2295103"/>
            <a:ext cx="2875452" cy="440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AB0C64-762E-3919-494C-83EA13FF9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36" y="4665364"/>
            <a:ext cx="5941564" cy="1055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D284C-FB3E-7978-44DE-306017A8A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436" y="2783228"/>
            <a:ext cx="3490262" cy="350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6E340C-522D-C6A3-4FE8-D95A060BC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36" y="3218294"/>
            <a:ext cx="5941564" cy="1346449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DF88BE43-4E3A-9134-83C1-57631B175575}"/>
              </a:ext>
            </a:extLst>
          </p:cNvPr>
          <p:cNvSpPr txBox="1">
            <a:spLocks/>
          </p:cNvSpPr>
          <p:nvPr/>
        </p:nvSpPr>
        <p:spPr>
          <a:xfrm>
            <a:off x="6186606" y="2965579"/>
            <a:ext cx="4989456" cy="9268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 data frames by year (2020, 2021)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C0EE10-AF5A-CE79-9055-47A8DCBA95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0977" y="3770080"/>
            <a:ext cx="5963167" cy="3810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12EB-7C57-AA20-CD72-C5C653FF7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583" y="4251849"/>
            <a:ext cx="2095682" cy="358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7D1CCC-8575-3178-945A-D3BA8D88C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4461" y="5625283"/>
            <a:ext cx="5856201" cy="1760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F5F4-C0C6-5E68-EBFB-0E70E9D498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4461" y="5852941"/>
            <a:ext cx="2367597" cy="23568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3D3DB-493F-21E5-5EC0-D5274B3EE4AF}"/>
              </a:ext>
            </a:extLst>
          </p:cNvPr>
          <p:cNvCxnSpPr>
            <a:cxnSpLocks/>
          </p:cNvCxnSpPr>
          <p:nvPr/>
        </p:nvCxnSpPr>
        <p:spPr>
          <a:xfrm>
            <a:off x="6133122" y="0"/>
            <a:ext cx="47855" cy="68580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Content Placeholder 9">
            <a:extLst>
              <a:ext uri="{FF2B5EF4-FFF2-40B4-BE49-F238E27FC236}">
                <a16:creationId xmlns:a16="http://schemas.microsoft.com/office/drawing/2014/main" id="{0B2C0CC6-8C56-254B-8951-0A14EE752DF8}"/>
              </a:ext>
            </a:extLst>
          </p:cNvPr>
          <p:cNvSpPr txBox="1">
            <a:spLocks/>
          </p:cNvSpPr>
          <p:nvPr/>
        </p:nvSpPr>
        <p:spPr>
          <a:xfrm>
            <a:off x="6234461" y="4775646"/>
            <a:ext cx="5156718" cy="8108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columns “Total offenses”/Year for each year</a:t>
            </a:r>
          </a:p>
        </p:txBody>
      </p:sp>
    </p:spTree>
    <p:extLst>
      <p:ext uri="{BB962C8B-B14F-4D97-AF65-F5344CB8AC3E}">
        <p14:creationId xmlns:p14="http://schemas.microsoft.com/office/powerpoint/2010/main" val="177557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235" y="2377655"/>
            <a:ext cx="5429114" cy="534641"/>
          </a:xfrm>
        </p:spPr>
        <p:txBody>
          <a:bodyPr/>
          <a:lstStyle/>
          <a:p>
            <a:r>
              <a:rPr lang="en-US" dirty="0"/>
              <a:t>Merge 2020, 2021 in one data frame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557" y="346465"/>
            <a:ext cx="5436392" cy="534641"/>
          </a:xfrm>
        </p:spPr>
        <p:txBody>
          <a:bodyPr/>
          <a:lstStyle/>
          <a:p>
            <a:r>
              <a:rPr lang="en-US" sz="1600" dirty="0"/>
              <a:t>Steps: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336A6-05CD-9C98-7ABB-D45BFA81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" y="1567753"/>
            <a:ext cx="3998395" cy="310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9BEA4-FD3E-716E-570D-CB253DF85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5" y="2108837"/>
            <a:ext cx="4826030" cy="235690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9E6DED7E-6978-F8BB-38DF-7FA804E33060}"/>
              </a:ext>
            </a:extLst>
          </p:cNvPr>
          <p:cNvSpPr txBox="1">
            <a:spLocks/>
          </p:cNvSpPr>
          <p:nvPr/>
        </p:nvSpPr>
        <p:spPr>
          <a:xfrm>
            <a:off x="200995" y="1104376"/>
            <a:ext cx="5156718" cy="4612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Rename columns, rows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E598F-17DD-F8B8-1B1F-F079C2BC7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95" y="2566289"/>
            <a:ext cx="5820478" cy="13366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CA6310-4B63-82CB-F0CB-8A67B7D44E07}"/>
              </a:ext>
            </a:extLst>
          </p:cNvPr>
          <p:cNvCxnSpPr>
            <a:cxnSpLocks/>
          </p:cNvCxnSpPr>
          <p:nvPr/>
        </p:nvCxnSpPr>
        <p:spPr>
          <a:xfrm>
            <a:off x="6133122" y="0"/>
            <a:ext cx="47855" cy="68580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7C5B21-E0E0-E1A8-0856-CD983151A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235" y="2931928"/>
            <a:ext cx="4089615" cy="344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C511CA-5DCF-15FD-528A-015147C08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626" y="3983130"/>
            <a:ext cx="5078451" cy="16869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57E866-078F-DE22-6E71-AB84CE537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95" y="4139084"/>
            <a:ext cx="3560169" cy="5156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97FEDB-E23E-DC10-4FB1-42B0D1F63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3842" y="5846789"/>
            <a:ext cx="3581733" cy="1962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B7E47C-C594-E58F-FF60-1B38FBDD18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235" y="3457529"/>
            <a:ext cx="5634285" cy="3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74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{629C747E-18C9-41CA-8397-125E9DBE6055}tf33713516_win32</Template>
  <TotalTime>1691</TotalTime>
  <Words>420</Words>
  <Application>Microsoft Office PowerPoint</Application>
  <PresentationFormat>Widescreen</PresentationFormat>
  <Paragraphs>83</Paragraphs>
  <Slides>24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Walbaum Display</vt:lpstr>
      <vt:lpstr>3DFloatVTI</vt:lpstr>
      <vt:lpstr>Crime in the USA</vt:lpstr>
      <vt:lpstr>Agenda</vt:lpstr>
      <vt:lpstr>Overview</vt:lpstr>
      <vt:lpstr>PowerPoint Presentation</vt:lpstr>
      <vt:lpstr>Data</vt:lpstr>
      <vt:lpstr>PowerPoint Presentation</vt:lpstr>
      <vt:lpstr>Tidy Data</vt:lpstr>
      <vt:lpstr>PowerPoint Presentation</vt:lpstr>
      <vt:lpstr>PowerPoint Presentation</vt:lpstr>
      <vt:lpstr>Exploratory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Difficulties</vt:lpstr>
      <vt:lpstr>PowerPoint Presentation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daria.dubovskaia@outlook.com</dc:creator>
  <cp:lastModifiedBy>Daria.Dubovskaia</cp:lastModifiedBy>
  <cp:revision>110</cp:revision>
  <dcterms:created xsi:type="dcterms:W3CDTF">2022-11-01T23:33:54Z</dcterms:created>
  <dcterms:modified xsi:type="dcterms:W3CDTF">2022-12-07T21:13:11Z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